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Libre Franklin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hT5cF68gj53vTAQwgME9C+6SES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LibreFranklin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LibreFranklin-italic.fntdata"/><Relationship Id="rId43" Type="http://schemas.openxmlformats.org/officeDocument/2006/relationships/font" Target="fonts/LibreFranklin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LibreFranklin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at.museum-digital.de/index.php?t=objekt&amp;oges=209573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cd2ed2e8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cd2ed2e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Große Lücken und komplizierte Hintergründer machen findContours schlechter</a:t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Eigentlich ist der weiße Hintergrund der Bilder 1, 2 und 3 schwarz, wurde aber für die Präsentation auf weiß geändert.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Warum überhaupt weitere Filter anwenden?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-&gt; Unabhängigkeit von Hautfarbe garantieren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-&gt; Narben und andere markante Stellen sollen ignoriert werden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-&gt; Fehler bei der Subtrahierung ausbessern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-&gt; Lichtverhältnisse verbessern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Bilateraler Filter (nichtlinear) um Bild weichzuzeichnen, aber gleichzeitig Objektkanten zu erhalten.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Grayscale, um einen Threshold anzuwenden. Eorision um übrige </a:t>
            </a:r>
            <a:r>
              <a:rPr lang="de-DE"/>
              <a:t>Artefakte</a:t>
            </a:r>
            <a:r>
              <a:rPr lang="de-DE"/>
              <a:t> zu entfernen.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Warum hat Endresultat immer noch schwarze stellen? -&gt; Lichtverhältnisse</a:t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cd2ed2e84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cd2ed2e8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d2ed2e84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d2ed2e8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e02e1d33a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e02e1d3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cd2ed2e8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7cd2ed2e84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cd2ed2e8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cd2ed2e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Jede Körperhaltung oder Körperbewegung kann prinzipiell als Geste dargestellt werden. Größte Bedeutung haben aber Hand- und Kopfgesten.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der Literatur häufig unterschied zwischen statischen Handgesten und Gesten mit der Forderung nach Bewegung. Wir beschäftigen uns eher mit statische Gesten.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Nintendo Power Glove = Datenhandschuh von Nintedo, um den NES im Jahr 1989 mit Gestensteuerung zu erweitern.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hlink"/>
                </a:solidFill>
                <a:hlinkClick r:id="rId2"/>
              </a:rPr>
              <a:t>https://nat.museum-digital.de/index.php?t=objekt&amp;oges=209573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cd2ed2e84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cd2ed2e8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d2ed2e84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d2ed2e8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e1a6d464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e1a6d46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Input shape 100, 100,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Conv2D + MaxPooling2D (3x) angewendet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1-2 32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3 64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activation relu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FullyConected. Erst 128 Neuronen. Zweite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cd2ed2e84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cd2ed2e8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e1a6d464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e1a6d46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ceb7528d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ceb7528d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cd2ed2e8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cd2ed2e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df0a0dfa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df0a0df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f0a0dfa0_0_7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f0a0dfa0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cd2ed2e84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cd2ed2e8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cd2ed2e84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cd2ed2e8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cd2ed2e84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cd2ed2e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 wir nicht näher eingehen auf die Ausführung von den Aktionen (würde Rahmen sprengen), werden hier kurz die verfügbaren Module erwähnt.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02e1d33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02e1d3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19b600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HSV eignet sich gut, um Farben </a:t>
            </a:r>
            <a:r>
              <a:rPr lang="de-DE"/>
              <a:t>unabhängig</a:t>
            </a:r>
            <a:r>
              <a:rPr lang="de-DE"/>
              <a:t> von der Helligkeit zu erkennen</a:t>
            </a:r>
            <a:endParaRPr/>
          </a:p>
        </p:txBody>
      </p:sp>
      <p:sp>
        <p:nvSpPr>
          <p:cNvPr id="127" name="Google Shape;127;g6e19b6008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Künstliches Licht ist meist gelblich, daher farbig</a:t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f0a0dfa0_0_641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g6df0a0dfa0_0_641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g6df0a0dfa0_0_641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g6df0a0dfa0_0_6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6df0a0dfa0_0_686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6df0a0dfa0_0_686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g6df0a0dfa0_0_6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df0a0dfa0_0_6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f0a0dfa0_0_69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6df0a0dfa0_0_692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g6df0a0dfa0_0_692"/>
          <p:cNvSpPr txBox="1"/>
          <p:nvPr>
            <p:ph idx="10" type="dt"/>
          </p:nvPr>
        </p:nvSpPr>
        <p:spPr>
          <a:xfrm>
            <a:off x="1390650" y="6453386"/>
            <a:ext cx="1204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6df0a0dfa0_0_692"/>
          <p:cNvSpPr txBox="1"/>
          <p:nvPr>
            <p:ph idx="11" type="ftr"/>
          </p:nvPr>
        </p:nvSpPr>
        <p:spPr>
          <a:xfrm>
            <a:off x="2893564" y="6453386"/>
            <a:ext cx="6280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6df0a0dfa0_0_692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6df0a0dfa0_0_646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g6df0a0dfa0_0_646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g6df0a0dfa0_0_646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g6df0a0dfa0_0_6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6df0a0dfa0_0_651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6df0a0dfa0_0_651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g6df0a0dfa0_0_651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g6df0a0dfa0_0_651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g6df0a0dfa0_0_651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" name="Google Shape;25;g6df0a0dfa0_0_6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6df0a0dfa0_0_65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6df0a0dfa0_0_658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6df0a0dfa0_0_658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6df0a0dfa0_0_658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" name="Google Shape;31;g6df0a0dfa0_0_6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6df0a0dfa0_0_664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6df0a0dfa0_0_664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6df0a0dfa0_0_6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df0a0dfa0_0_668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6df0a0dfa0_0_668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6df0a0dfa0_0_668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g6df0a0dfa0_0_6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df0a0dfa0_0_673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g6df0a0dfa0_0_6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df0a0dfa0_0_6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6df0a0dfa0_0_676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6df0a0dfa0_0_676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g6df0a0dfa0_0_676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9" name="Google Shape;49;g6df0a0dfa0_0_6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f0a0dfa0_0_682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6df0a0dfa0_0_682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g6df0a0dfa0_0_6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6df0a0dfa0_0_6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g6df0a0dfa0_0_6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6df0a0dfa0_0_6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jp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6.jpg"/><Relationship Id="rId6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0TNw5Yhpo7luLeigCa9C-F6glYckY_Eu/view" TargetMode="External"/><Relationship Id="rId4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Relationship Id="rId5" Type="http://schemas.openxmlformats.org/officeDocument/2006/relationships/image" Target="../media/image42.jpg"/><Relationship Id="rId6" Type="http://schemas.openxmlformats.org/officeDocument/2006/relationships/image" Target="../media/image39.jpg"/><Relationship Id="rId7" Type="http://schemas.openxmlformats.org/officeDocument/2006/relationships/image" Target="../media/image43.jpg"/><Relationship Id="rId8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hyperlink" Target="https://www.quora.com/What-is-max-pooling-in-convolutional-neural-network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aszmzZIFTcsjTRcAuUQC-We1CTkFE59m/view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z7zYbe_5o9EVQOCxg6K2EtY0zFVTD1nd/view" TargetMode="External"/><Relationship Id="rId4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21.jp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ypi.org/project/pynphttps://pypi.org/project/pynput/ut/" TargetMode="External"/><Relationship Id="rId4" Type="http://schemas.openxmlformats.org/officeDocument/2006/relationships/hyperlink" Target="https://pypi.org/project/pywin32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cd2ed2e84_0_0"/>
          <p:cNvSpPr txBox="1"/>
          <p:nvPr>
            <p:ph idx="1" type="body"/>
          </p:nvPr>
        </p:nvSpPr>
        <p:spPr>
          <a:xfrm>
            <a:off x="415600" y="6028525"/>
            <a:ext cx="26244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Medienverarbeitung </a:t>
            </a:r>
            <a:endParaRPr/>
          </a:p>
        </p:txBody>
      </p:sp>
      <p:sp>
        <p:nvSpPr>
          <p:cNvPr id="71" name="Google Shape;71;g7cd2ed2e84_0_0"/>
          <p:cNvSpPr txBox="1"/>
          <p:nvPr>
            <p:ph idx="4294967295"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de-DE"/>
              <a:t>HAND GESTURE RECOGNITION</a:t>
            </a:r>
            <a:br>
              <a:rPr lang="de-DE"/>
            </a:br>
            <a:r>
              <a:rPr lang="de-DE" sz="3600"/>
              <a:t>Abschlussvortrag</a:t>
            </a:r>
            <a:endParaRPr sz="3600"/>
          </a:p>
        </p:txBody>
      </p:sp>
      <p:sp>
        <p:nvSpPr>
          <p:cNvPr id="72" name="Google Shape;72;g7cd2ed2e84_0_0"/>
          <p:cNvSpPr txBox="1"/>
          <p:nvPr>
            <p:ph idx="4294967295" type="subTitle"/>
          </p:nvPr>
        </p:nvSpPr>
        <p:spPr>
          <a:xfrm>
            <a:off x="2870250" y="2504750"/>
            <a:ext cx="6451500" cy="1971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2400"/>
              <a:t>Niklas Holtz, Joshua Falk und Julien Räker</a:t>
            </a:r>
            <a:endParaRPr sz="2400"/>
          </a:p>
          <a:p>
            <a:pPr indent="0" lvl="0" marL="0" rtl="0" algn="ctr">
              <a:lnSpc>
                <a:spcPct val="102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3" name="Google Shape;73;g7cd2ed2e84_0_0"/>
          <p:cNvSpPr txBox="1"/>
          <p:nvPr>
            <p:ph idx="1" type="body"/>
          </p:nvPr>
        </p:nvSpPr>
        <p:spPr>
          <a:xfrm>
            <a:off x="9321750" y="6028525"/>
            <a:ext cx="26244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Gruppe C</a:t>
            </a:r>
            <a:endParaRPr/>
          </a:p>
        </p:txBody>
      </p:sp>
      <p:sp>
        <p:nvSpPr>
          <p:cNvPr id="74" name="Google Shape;74;g7cd2ed2e84_0_0"/>
          <p:cNvSpPr txBox="1"/>
          <p:nvPr>
            <p:ph idx="1" type="body"/>
          </p:nvPr>
        </p:nvSpPr>
        <p:spPr>
          <a:xfrm>
            <a:off x="4783800" y="6028525"/>
            <a:ext cx="26244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28.01.2020</a:t>
            </a:r>
            <a:endParaRPr/>
          </a:p>
        </p:txBody>
      </p:sp>
      <p:sp>
        <p:nvSpPr>
          <p:cNvPr id="75" name="Google Shape;75;g7cd2ed2e84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990725" y="716475"/>
            <a:ext cx="105006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Vorgehensweise </a:t>
            </a:r>
            <a:r>
              <a:rPr lang="de-DE"/>
              <a:t>mittels</a:t>
            </a:r>
            <a:r>
              <a:rPr lang="de-DE"/>
              <a:t> Kantenerkennung</a:t>
            </a: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11418" l="0" r="0" t="13461"/>
          <a:stretch/>
        </p:blipFill>
        <p:spPr>
          <a:xfrm>
            <a:off x="332250" y="3820926"/>
            <a:ext cx="2714421" cy="24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11876" l="0" r="0" t="13003"/>
          <a:stretch/>
        </p:blipFill>
        <p:spPr>
          <a:xfrm>
            <a:off x="3156977" y="3820925"/>
            <a:ext cx="2714421" cy="24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5">
            <a:alphaModFix/>
          </a:blip>
          <a:srcRect b="12439" l="0" r="0" t="12439"/>
          <a:stretch/>
        </p:blipFill>
        <p:spPr>
          <a:xfrm>
            <a:off x="5981703" y="3820925"/>
            <a:ext cx="2714421" cy="24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6">
            <a:alphaModFix/>
          </a:blip>
          <a:srcRect b="12439" l="0" r="0" t="12439"/>
          <a:stretch/>
        </p:blipFill>
        <p:spPr>
          <a:xfrm>
            <a:off x="8806430" y="3820927"/>
            <a:ext cx="2714421" cy="248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 txBox="1"/>
          <p:nvPr/>
        </p:nvSpPr>
        <p:spPr>
          <a:xfrm>
            <a:off x="332250" y="1521375"/>
            <a:ext cx="115275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AutoNum type="arabicPeriod"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Konvertierung zu Graustufen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AutoNum type="arabicPeriod"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Kantenerkennung</a:t>
            </a: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mit Canny </a:t>
            </a: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Algorithmus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AutoNum type="arabicPeriod"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Morphologisches Closing um Lücken zu schließen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AutoNum type="arabicPeriod"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Konturen erkennen mit OpenCV findContours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AutoNum type="arabicPeriod"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Annahme: Größte Kontur ist die Hand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332250" y="3783725"/>
            <a:ext cx="447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3227725" y="3783725"/>
            <a:ext cx="447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6017075" y="3819575"/>
            <a:ext cx="447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8846775" y="3759525"/>
            <a:ext cx="844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+ 4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Bewertung der Kantenerkennung</a:t>
            </a:r>
            <a:endParaRPr/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49755" l="55017" r="0" t="17918"/>
          <a:stretch/>
        </p:blipFill>
        <p:spPr>
          <a:xfrm>
            <a:off x="7201775" y="2990175"/>
            <a:ext cx="3494032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2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"/>
          <p:cNvSpPr txBox="1"/>
          <p:nvPr>
            <p:ph idx="12" type="sldNum"/>
          </p:nvPr>
        </p:nvSpPr>
        <p:spPr>
          <a:xfrm>
            <a:off x="10641311" y="6465008"/>
            <a:ext cx="1550700" cy="3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50" y="3059376"/>
            <a:ext cx="2526956" cy="327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500" y="3059376"/>
            <a:ext cx="2526950" cy="32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/>
          <p:nvPr/>
        </p:nvSpPr>
        <p:spPr>
          <a:xfrm>
            <a:off x="212550" y="2176077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212550" y="1536825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689250" y="1470375"/>
            <a:ext cx="4721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Unabhängig</a:t>
            </a: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von Hautfarbe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689250" y="2023675"/>
            <a:ext cx="4918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Bei komplexen Hintergründen hebt sich die Hand nicht ab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6532900" y="1536825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6933700" y="1470375"/>
            <a:ext cx="4721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Unabhängig</a:t>
            </a: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von Beleuchtung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6532900" y="2176077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7061250" y="1970725"/>
            <a:ext cx="4918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Kontur der Hand weist oft große Lücken auf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Spieler, Wasser, Ball, haltend enthält.&#10;&#10;Automatisch generierte Beschreibung" id="209" name="Google Shape;2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441" y="4528391"/>
            <a:ext cx="2243011" cy="176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440" y="2025674"/>
            <a:ext cx="2243012" cy="1762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tehend enthält.&#10;&#10;Automatisch generierte Beschreibung" id="211" name="Google Shape;2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2371" y="2652390"/>
            <a:ext cx="2632916" cy="20693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/>
          <p:nvPr/>
        </p:nvSpPr>
        <p:spPr>
          <a:xfrm rot="5400000">
            <a:off x="4571980" y="2301240"/>
            <a:ext cx="810948" cy="91628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3" name="Google Shape;213;p13"/>
          <p:cNvSpPr/>
          <p:nvPr/>
        </p:nvSpPr>
        <p:spPr>
          <a:xfrm flipH="1" rot="5400000">
            <a:off x="4571980" y="4084884"/>
            <a:ext cx="810948" cy="916287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14" name="Google Shape;214;p13"/>
          <p:cNvGrpSpPr/>
          <p:nvPr/>
        </p:nvGrpSpPr>
        <p:grpSpPr>
          <a:xfrm>
            <a:off x="4968824" y="3331078"/>
            <a:ext cx="653681" cy="640310"/>
            <a:chOff x="6095996" y="3766866"/>
            <a:chExt cx="1086932" cy="1086929"/>
          </a:xfrm>
        </p:grpSpPr>
        <p:sp>
          <p:nvSpPr>
            <p:cNvPr id="215" name="Google Shape;215;p13"/>
            <p:cNvSpPr/>
            <p:nvPr/>
          </p:nvSpPr>
          <p:spPr>
            <a:xfrm>
              <a:off x="6096000" y="3766866"/>
              <a:ext cx="1086928" cy="1086929"/>
            </a:xfrm>
            <a:prstGeom prst="ellipse">
              <a:avLst/>
            </a:prstGeom>
            <a:solidFill>
              <a:srgbClr val="696A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6095996" y="3766866"/>
              <a:ext cx="1086928" cy="1086929"/>
            </a:xfrm>
            <a:prstGeom prst="mathMinus">
              <a:avLst>
                <a:gd fmla="val 23520" name="adj1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7" name="Google Shape;217;p13"/>
          <p:cNvSpPr/>
          <p:nvPr/>
        </p:nvSpPr>
        <p:spPr>
          <a:xfrm>
            <a:off x="5763378" y="3391697"/>
            <a:ext cx="653663" cy="5190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8" name="Google Shape;218;p13"/>
          <p:cNvSpPr/>
          <p:nvPr/>
        </p:nvSpPr>
        <p:spPr>
          <a:xfrm>
            <a:off x="7887728" y="3391696"/>
            <a:ext cx="653663" cy="5190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6758919" y="3245728"/>
            <a:ext cx="800099" cy="81094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de-DE" sz="4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2193171" y="4056677"/>
            <a:ext cx="19409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Hintergrund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896075" y="1563975"/>
            <a:ext cx="4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Aktueller </a:t>
            </a:r>
            <a:r>
              <a:rPr b="0" i="0" lang="de-DE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Frame der Kamera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6126975" y="4137575"/>
            <a:ext cx="2498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Aufbereitung und </a:t>
            </a:r>
            <a:r>
              <a:rPr b="0" i="0" lang="de-DE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Threshold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9265302" y="2168350"/>
            <a:ext cx="13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Maske</a:t>
            </a:r>
            <a:endParaRPr b="0" i="0" sz="2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"/>
          <p:cNvSpPr txBox="1"/>
          <p:nvPr>
            <p:ph type="title"/>
          </p:nvPr>
        </p:nvSpPr>
        <p:spPr>
          <a:xfrm>
            <a:off x="1371600" y="685800"/>
            <a:ext cx="96012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i="1" lang="de-DE">
                <a:latin typeface="Libre Franklin"/>
                <a:ea typeface="Libre Franklin"/>
                <a:cs typeface="Libre Franklin"/>
                <a:sym typeface="Libre Franklin"/>
              </a:rPr>
              <a:t>Dritter Ansatz</a:t>
            </a:r>
            <a:r>
              <a:rPr lang="de-DE">
                <a:latin typeface="Libre Franklin"/>
                <a:ea typeface="Libre Franklin"/>
                <a:cs typeface="Libre Franklin"/>
                <a:sym typeface="Libre Franklin"/>
              </a:rPr>
              <a:t>: Background Subtraction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t/>
            </a:r>
            <a:endParaRPr/>
          </a:p>
        </p:txBody>
      </p:sp>
      <p:sp>
        <p:nvSpPr>
          <p:cNvPr id="226" name="Google Shape;226;p13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Aufbereitung des Segments</a:t>
            </a:r>
            <a:endParaRPr/>
          </a:p>
        </p:txBody>
      </p:sp>
      <p:sp>
        <p:nvSpPr>
          <p:cNvPr id="232" name="Google Shape;232;p14"/>
          <p:cNvSpPr txBox="1"/>
          <p:nvPr>
            <p:ph idx="1" type="body"/>
          </p:nvPr>
        </p:nvSpPr>
        <p:spPr>
          <a:xfrm>
            <a:off x="1295400" y="1917100"/>
            <a:ext cx="29256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Bilateralen Filter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Grayscale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Gaussian Blur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Threshold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Erosion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840" y="1666787"/>
            <a:ext cx="2243011" cy="17628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95250">
              <a:srgbClr val="000000">
                <a:alpha val="28000"/>
              </a:srgbClr>
            </a:outerShdw>
          </a:effectLst>
        </p:spPr>
      </p:pic>
      <p:sp>
        <p:nvSpPr>
          <p:cNvPr id="234" name="Google Shape;234;p14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2338" y="1666800"/>
            <a:ext cx="2242978" cy="1762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820000" dist="95250">
              <a:srgbClr val="333333">
                <a:alpha val="28000"/>
              </a:srgbClr>
            </a:outerShdw>
          </a:effectLst>
        </p:spPr>
      </p:pic>
      <p:pic>
        <p:nvPicPr>
          <p:cNvPr id="236" name="Google Shape;23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2825" y="1666787"/>
            <a:ext cx="2242966" cy="1762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820000" dist="95250">
              <a:srgbClr val="333333">
                <a:alpha val="28000"/>
              </a:srgbClr>
            </a:outerShdw>
          </a:effectLst>
        </p:spPr>
      </p:pic>
      <p:pic>
        <p:nvPicPr>
          <p:cNvPr descr="Ein Bild, das stehend enthält.&#10;&#10;Automatisch generierte Beschreibung" id="237" name="Google Shape;23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2350" y="3626075"/>
            <a:ext cx="3899899" cy="306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95250">
              <a:srgbClr val="000000">
                <a:alpha val="28000"/>
              </a:srgbClr>
            </a:outerShdw>
          </a:effectLst>
        </p:spPr>
      </p:pic>
      <p:pic>
        <p:nvPicPr>
          <p:cNvPr id="238" name="Google Shape;23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1850" y="3626050"/>
            <a:ext cx="2242974" cy="1762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820000" dist="95250">
              <a:srgbClr val="333333">
                <a:alpha val="28000"/>
              </a:srgbClr>
            </a:outerShdw>
          </a:effectLst>
        </p:spPr>
      </p:pic>
      <p:sp>
        <p:nvSpPr>
          <p:cNvPr id="239" name="Google Shape;239;p14"/>
          <p:cNvSpPr txBox="1"/>
          <p:nvPr/>
        </p:nvSpPr>
        <p:spPr>
          <a:xfrm>
            <a:off x="7252350" y="1666775"/>
            <a:ext cx="513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9742825" y="1666775"/>
            <a:ext cx="513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4761850" y="3626050"/>
            <a:ext cx="513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7252350" y="3626075"/>
            <a:ext cx="3381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de-DE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+ 5. (Endresultat)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4761850" y="1666775"/>
            <a:ext cx="513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4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 txBox="1"/>
          <p:nvPr>
            <p:ph idx="1" type="body"/>
          </p:nvPr>
        </p:nvSpPr>
        <p:spPr>
          <a:xfrm>
            <a:off x="998113" y="1077282"/>
            <a:ext cx="9601200" cy="4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9447" lvl="0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de-DE" sz="2400"/>
              <a:t>Berechnung des  </a:t>
            </a:r>
            <a:r>
              <a:rPr lang="de-DE" sz="2400"/>
              <a:t>Durchschnittswertes:</a:t>
            </a:r>
            <a:endParaRPr sz="2400"/>
          </a:p>
          <a:p>
            <a:pPr indent="-257048" lvl="0" marL="38404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-257048" lvl="0" marL="38404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-257048" lvl="0" marL="38404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-257048" lvl="0" marL="38404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-409447" lvl="0" marL="384048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de-DE" sz="2400"/>
              <a:t>Subtrahieren durch BackgroundSubtractor:</a:t>
            </a:r>
            <a:endParaRPr sz="2400"/>
          </a:p>
        </p:txBody>
      </p:sp>
      <p:sp>
        <p:nvSpPr>
          <p:cNvPr id="250" name="Google Shape;250;p15"/>
          <p:cNvSpPr txBox="1"/>
          <p:nvPr>
            <p:ph type="title"/>
          </p:nvPr>
        </p:nvSpPr>
        <p:spPr>
          <a:xfrm>
            <a:off x="1371600" y="219076"/>
            <a:ext cx="9601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Background Subtraction</a:t>
            </a:r>
            <a:endParaRPr/>
          </a:p>
        </p:txBody>
      </p:sp>
      <p:pic>
        <p:nvPicPr>
          <p:cNvPr id="251" name="Google Shape;2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852009" y="1517414"/>
            <a:ext cx="1805590" cy="23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503" y="1517414"/>
            <a:ext cx="1648976" cy="233878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/>
          <p:nvPr/>
        </p:nvSpPr>
        <p:spPr>
          <a:xfrm>
            <a:off x="4136510" y="2291724"/>
            <a:ext cx="653663" cy="5190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Ein Bild, das drinnen, Person, haltend, Hand enthält.&#10;&#10;Automatisch generierte Beschreibung" id="254" name="Google Shape;25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2009" y="4687886"/>
            <a:ext cx="2059613" cy="161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1503" y="4687886"/>
            <a:ext cx="2059613" cy="1618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/>
          <p:nvPr/>
        </p:nvSpPr>
        <p:spPr>
          <a:xfrm>
            <a:off x="4136510" y="5176699"/>
            <a:ext cx="653663" cy="5190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7975816" y="1517414"/>
            <a:ext cx="407648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Feine Konturen werden manchmal übernommen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Benötigt zunächst viele Bilder, um den Hintergrund zu berechnen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heck free icon" id="258" name="Google Shape;258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7534225" y="2419627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7975816" y="4186424"/>
            <a:ext cx="407648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Gute Trennung  von Vorder- und Hintergrund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Eher unempfindlich für veränderliche Lichtverhältnisse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Benötigt stets ein Ausgangsbild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7534225" y="4330375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7534225" y="1642152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7552450" y="5176700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7552450" y="5868252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212550" y="8583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cd2ed2e84_0_6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Bewertung der Background Subtraction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7cd2ed2e84_0_69"/>
          <p:cNvSpPr txBox="1"/>
          <p:nvPr>
            <p:ph idx="1" type="body"/>
          </p:nvPr>
        </p:nvSpPr>
        <p:spPr>
          <a:xfrm>
            <a:off x="1295400" y="2045463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Background Subtraction bietet am meisten Potenzial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Unabhängigkeit von Hautfarbe und markanten Stellen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Eher geringe Empfindlichkeit gegenüber Lichtverhältnissen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7cd2ed2e84_0_69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7cd2ed2e84_0_69"/>
          <p:cNvSpPr/>
          <p:nvPr/>
        </p:nvSpPr>
        <p:spPr>
          <a:xfrm>
            <a:off x="970800" y="1822200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5" name="Google Shape;275;g7cd2ed2e84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925" y="3531369"/>
            <a:ext cx="2844901" cy="2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7cd2ed2e84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125" y="3531369"/>
            <a:ext cx="2844901" cy="2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7cd2ed2e84_0_69"/>
          <p:cNvSpPr txBox="1"/>
          <p:nvPr/>
        </p:nvSpPr>
        <p:spPr>
          <a:xfrm>
            <a:off x="1877775" y="6061850"/>
            <a:ext cx="2961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Gute Lichtverhältnisse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7cd2ed2e84_0_69"/>
          <p:cNvSpPr txBox="1"/>
          <p:nvPr/>
        </p:nvSpPr>
        <p:spPr>
          <a:xfrm>
            <a:off x="5863425" y="6061850"/>
            <a:ext cx="3321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Schlechte</a:t>
            </a:r>
            <a:r>
              <a:rPr lang="de-DE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Lichtverhältnisse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7cd2ed2e84_0_69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cd2ed2e84_0_10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Bewertung der Background Subtraction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7cd2ed2e84_0_105"/>
          <p:cNvSpPr txBox="1"/>
          <p:nvPr>
            <p:ph idx="1" type="body"/>
          </p:nvPr>
        </p:nvSpPr>
        <p:spPr>
          <a:xfrm>
            <a:off x="1495800" y="1939500"/>
            <a:ext cx="9601200" cy="35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Jedoch: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Es wird stets ein leeres Hintergrundbild benötigt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Kamera darf während Ausführung nicht bewegt werden (siehe GIF)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7cd2ed2e84_0_105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7cd2ed2e84_0_105"/>
          <p:cNvSpPr/>
          <p:nvPr/>
        </p:nvSpPr>
        <p:spPr>
          <a:xfrm>
            <a:off x="1095000" y="1763302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8" name="Google Shape;288;g7cd2ed2e84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775" y="3475650"/>
            <a:ext cx="6894476" cy="30450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940000" dist="85725">
              <a:srgbClr val="000000">
                <a:alpha val="37000"/>
              </a:srgbClr>
            </a:outerShdw>
          </a:effectLst>
        </p:spPr>
      </p:pic>
      <p:sp>
        <p:nvSpPr>
          <p:cNvPr id="289" name="Google Shape;289;g7cd2ed2e84_0_105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02e1d33a_0_34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Fingererkennung</a:t>
            </a:r>
            <a:r>
              <a:rPr lang="de-DE"/>
              <a:t> &amp; Maschinelles Lernen</a:t>
            </a:r>
            <a:endParaRPr/>
          </a:p>
        </p:txBody>
      </p:sp>
      <p:sp>
        <p:nvSpPr>
          <p:cNvPr id="295" name="Google Shape;295;g6e02e1d33a_0_34"/>
          <p:cNvSpPr txBox="1"/>
          <p:nvPr>
            <p:ph idx="4294967295" type="ctrTitle"/>
          </p:nvPr>
        </p:nvSpPr>
        <p:spPr>
          <a:xfrm>
            <a:off x="415650" y="1820308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/>
              <a:t>Erkennung von Gesten</a:t>
            </a:r>
            <a:endParaRPr sz="6000"/>
          </a:p>
        </p:txBody>
      </p:sp>
      <p:sp>
        <p:nvSpPr>
          <p:cNvPr id="296" name="Google Shape;296;g6e02e1d33a_0_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d2ed2e84_0_122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7cd2ed2e84_0_122"/>
          <p:cNvSpPr txBox="1"/>
          <p:nvPr>
            <p:ph type="title"/>
          </p:nvPr>
        </p:nvSpPr>
        <p:spPr>
          <a:xfrm>
            <a:off x="1371600" y="685800"/>
            <a:ext cx="96012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i="1" lang="de-DE">
                <a:latin typeface="Libre Franklin"/>
                <a:ea typeface="Libre Franklin"/>
                <a:cs typeface="Libre Franklin"/>
                <a:sym typeface="Libre Franklin"/>
              </a:rPr>
              <a:t>Erster</a:t>
            </a:r>
            <a:r>
              <a:rPr i="1" lang="de-DE">
                <a:latin typeface="Libre Franklin"/>
                <a:ea typeface="Libre Franklin"/>
                <a:cs typeface="Libre Franklin"/>
                <a:sym typeface="Libre Franklin"/>
              </a:rPr>
              <a:t> Ansatz</a:t>
            </a:r>
            <a:r>
              <a:rPr lang="de-DE"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r>
              <a:rPr lang="de-DE">
                <a:latin typeface="Libre Franklin"/>
                <a:ea typeface="Libre Franklin"/>
                <a:cs typeface="Libre Franklin"/>
                <a:sym typeface="Libre Franklin"/>
              </a:rPr>
              <a:t>Fingererkennung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t/>
            </a:r>
            <a:endParaRPr/>
          </a:p>
        </p:txBody>
      </p:sp>
      <p:pic>
        <p:nvPicPr>
          <p:cNvPr id="303" name="Google Shape;303;g7cd2ed2e84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902" y="3531374"/>
            <a:ext cx="2737701" cy="23209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47625">
              <a:srgbClr val="000000">
                <a:alpha val="55000"/>
              </a:srgbClr>
            </a:outerShdw>
          </a:effectLst>
        </p:spPr>
      </p:pic>
      <p:pic>
        <p:nvPicPr>
          <p:cNvPr descr="Ein Bild, das Objekt, Licht enthält.&#10;&#10;Automatisch generierte Beschreibung" id="304" name="Google Shape;304;g7cd2ed2e84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3577" y="3531385"/>
            <a:ext cx="2737701" cy="23209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47625">
              <a:srgbClr val="000000">
                <a:alpha val="55000"/>
              </a:srgbClr>
            </a:outerShdw>
          </a:effectLst>
        </p:spPr>
      </p:pic>
      <p:sp>
        <p:nvSpPr>
          <p:cNvPr id="305" name="Google Shape;305;g7cd2ed2e84_0_122"/>
          <p:cNvSpPr txBox="1"/>
          <p:nvPr>
            <p:ph idx="1" type="body"/>
          </p:nvPr>
        </p:nvSpPr>
        <p:spPr>
          <a:xfrm>
            <a:off x="1295400" y="2045463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Konvexhülle als Hilfskonstrukt, um Finger zu zählen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■"/>
            </a:pP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Lautstärke</a:t>
            </a:r>
            <a:r>
              <a:rPr lang="de-DE" sz="2000">
                <a:latin typeface="Libre Franklin"/>
                <a:ea typeface="Libre Franklin"/>
                <a:cs typeface="Libre Franklin"/>
                <a:sym typeface="Libre Franklin"/>
              </a:rPr>
              <a:t> durch Fingeranzahl regeln können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6" name="Google Shape;306;g7cd2ed2e84_0_122"/>
          <p:cNvSpPr/>
          <p:nvPr/>
        </p:nvSpPr>
        <p:spPr>
          <a:xfrm>
            <a:off x="4634124" y="4432350"/>
            <a:ext cx="1010400" cy="51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7" name="Google Shape;307;g7cd2ed2e84_0_122"/>
          <p:cNvSpPr txBox="1"/>
          <p:nvPr/>
        </p:nvSpPr>
        <p:spPr>
          <a:xfrm>
            <a:off x="1352950" y="5992300"/>
            <a:ext cx="2961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cd2ed2e84_0_122"/>
          <p:cNvSpPr txBox="1"/>
          <p:nvPr/>
        </p:nvSpPr>
        <p:spPr>
          <a:xfrm>
            <a:off x="5971625" y="5992300"/>
            <a:ext cx="2961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Konvexhülle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cd2ed2e84_0_122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185599" y="126369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Finger-Erkennung</a:t>
            </a:r>
            <a:endParaRPr/>
          </a:p>
        </p:txBody>
      </p:sp>
      <p:pic>
        <p:nvPicPr>
          <p:cNvPr descr="Ein Bild, das Objekt, Licht enthält.&#10;&#10;Automatisch generierte Beschreibung"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100" y="1018151"/>
            <a:ext cx="2345848" cy="184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325" y="1018150"/>
            <a:ext cx="2347253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2100" y="3803650"/>
            <a:ext cx="2347250" cy="184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2325" y="3803650"/>
            <a:ext cx="2347250" cy="184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/>
        </p:nvSpPr>
        <p:spPr>
          <a:xfrm>
            <a:off x="651963" y="2914475"/>
            <a:ext cx="4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</a:t>
            </a:r>
            <a:r>
              <a:rPr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Bilden einer Konvexhülle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5882088" y="2914475"/>
            <a:ext cx="63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</a:t>
            </a:r>
            <a:r>
              <a:rPr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Extremwerte und Mittelpunkt ermitteln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578277" y="5789306"/>
            <a:ext cx="437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</a:t>
            </a:r>
            <a: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Kreis bilden mit dem maximalen</a:t>
            </a:r>
            <a:b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euklidischen Distanz als Radius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6262938" y="5789308"/>
            <a:ext cx="518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4.</a:t>
            </a:r>
            <a:r>
              <a:rPr lang="de-DE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Bitwise AND zwischen Hand und Kreis </a:t>
            </a:r>
            <a:b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0" i="0" lang="de-DE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 zählen der übrigen Konturen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212550" y="8583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cd2ed2e84_0_9"/>
          <p:cNvSpPr txBox="1"/>
          <p:nvPr>
            <p:ph idx="1" type="body"/>
          </p:nvPr>
        </p:nvSpPr>
        <p:spPr>
          <a:xfrm>
            <a:off x="1371600" y="1714500"/>
            <a:ext cx="9601200" cy="36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9447" lvl="0" marL="38404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Interpretieren von menschlichen Gesten</a:t>
            </a:r>
            <a:endParaRPr sz="2400"/>
          </a:p>
          <a:p>
            <a:pPr indent="-409447" lvl="0" marL="38404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Üblicherweise Hand- und Kopfgesten</a:t>
            </a:r>
            <a:endParaRPr sz="2400"/>
          </a:p>
          <a:p>
            <a:pPr indent="-409447" lvl="0" marL="38404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Nutzung zur Mensch-Computer-Interaktion</a:t>
            </a:r>
            <a:endParaRPr sz="2400"/>
          </a:p>
          <a:p>
            <a:pPr indent="-409447" lvl="0" marL="38404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Sensorik entweder am Körper oder extern (z.B. kamerabasiert)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1" name="Google Shape;81;g7cd2ed2e84_0_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Was ist Gestenerkennung?</a:t>
            </a:r>
            <a:endParaRPr/>
          </a:p>
        </p:txBody>
      </p:sp>
      <p:sp>
        <p:nvSpPr>
          <p:cNvPr id="82" name="Google Shape;82;g7cd2ed2e84_0_9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g7cd2ed2e8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750" y="4315425"/>
            <a:ext cx="3157548" cy="21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7cd2ed2e84_0_9"/>
          <p:cNvSpPr txBox="1"/>
          <p:nvPr/>
        </p:nvSpPr>
        <p:spPr>
          <a:xfrm>
            <a:off x="4723625" y="4845213"/>
            <a:ext cx="44553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Nintendo Power Glove</a:t>
            </a:r>
            <a:r>
              <a:rPr lang="de-DE" sz="1600"/>
              <a:t> (1989)</a:t>
            </a:r>
            <a:br>
              <a:rPr lang="de-DE" sz="1600"/>
            </a:br>
            <a:r>
              <a:rPr i="1" lang="de-DE" sz="1600"/>
              <a:t>Quelle:</a:t>
            </a:r>
            <a:r>
              <a:rPr i="1" lang="de-DE" sz="1600" u="sng"/>
              <a:t>https://nat.museum-digital.de/index.php?t=objekt&amp;oges=209573</a:t>
            </a:r>
            <a:br>
              <a:rPr i="1" lang="de-DE" sz="1600"/>
            </a:br>
            <a:r>
              <a:rPr i="1" lang="de-DE" sz="1600"/>
              <a:t>(Aufgerufen am 24.01.2020)</a:t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7cd2ed2e84_0_9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cd2ed2e84_0_159"/>
          <p:cNvSpPr txBox="1"/>
          <p:nvPr>
            <p:ph idx="4294967295" type="title"/>
          </p:nvPr>
        </p:nvSpPr>
        <p:spPr>
          <a:xfrm>
            <a:off x="1344250" y="193100"/>
            <a:ext cx="9601200" cy="148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</a:t>
            </a:r>
            <a:r>
              <a:rPr lang="de-DE"/>
              <a:t>m</a:t>
            </a:r>
            <a:r>
              <a:rPr lang="de-DE"/>
              <a:t>o: Fingererkennung (Video)</a:t>
            </a:r>
            <a:endParaRPr/>
          </a:p>
        </p:txBody>
      </p:sp>
      <p:sp>
        <p:nvSpPr>
          <p:cNvPr id="330" name="Google Shape;330;g7cd2ed2e84_0_1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g7cd2ed2e84_0_159"/>
          <p:cNvSpPr/>
          <p:nvPr/>
        </p:nvSpPr>
        <p:spPr>
          <a:xfrm>
            <a:off x="261400" y="1075000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g7cd2ed2e84_0_159" title="Finger_Count_Vide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187" y="1485400"/>
            <a:ext cx="8165625" cy="43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cd2ed2e84_0_14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Bewertung der Fingererkennung</a:t>
            </a:r>
            <a:endParaRPr/>
          </a:p>
        </p:txBody>
      </p:sp>
      <p:sp>
        <p:nvSpPr>
          <p:cNvPr id="338" name="Google Shape;338;g7cd2ed2e84_0_146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Gute Ergebnisse für 1,2, 3 und 5 Finger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Sehr performant (durchschnittlich 4ms bis zur </a:t>
            </a:r>
            <a:r>
              <a:rPr lang="de-DE"/>
              <a:t>Errechnung</a:t>
            </a:r>
            <a:r>
              <a:rPr lang="de-DE"/>
              <a:t> der Fingeranzahl)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Komplexere Gesten mit dieser Methode nur schwer erkennbar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Stark abhängig von optimaler Ausrichtung der Hand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7cd2ed2e84_0_146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7cd2ed2e84_0_146"/>
          <p:cNvSpPr/>
          <p:nvPr/>
        </p:nvSpPr>
        <p:spPr>
          <a:xfrm>
            <a:off x="1157425" y="2171700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1" name="Google Shape;341;g7cd2ed2e84_0_146"/>
          <p:cNvSpPr/>
          <p:nvPr/>
        </p:nvSpPr>
        <p:spPr>
          <a:xfrm>
            <a:off x="1157425" y="3687752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2" name="Google Shape;342;g7cd2ed2e84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7850" y="3881159"/>
            <a:ext cx="2531748" cy="198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7cd2ed2e84_0_146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711450" y="613050"/>
            <a:ext cx="111618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i="1" lang="de-DE"/>
              <a:t>Zweiter Ansatz: </a:t>
            </a:r>
            <a:r>
              <a:rPr lang="de-DE"/>
              <a:t>Nutzung von </a:t>
            </a:r>
            <a:r>
              <a:rPr lang="de-DE"/>
              <a:t>Machine Learning</a:t>
            </a:r>
            <a:endParaRPr/>
          </a:p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Kein passender Datensatz im Internet gefunden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Somit eigenen Datensatz erstellt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Welche Daten sind die Besten?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de-DE"/>
              <a:t>RGB?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de-DE"/>
              <a:t>Grayscale?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de-DE"/>
              <a:t>Binary?</a:t>
            </a:r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Machine Learning</a:t>
            </a:r>
            <a:endParaRPr/>
          </a:p>
        </p:txBody>
      </p:sp>
      <p:sp>
        <p:nvSpPr>
          <p:cNvPr id="357" name="Google Shape;357;p20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Mehrere Modelle trainiert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Meisten Modelle hatten beim trainieren gute Ergebnisse, jedoch nicht bei der Anwendung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Besten Resultate bei Binärbildern durch Background Subtraction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60" name="Google Shape;3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125" y="4051800"/>
            <a:ext cx="2100900" cy="21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250" y="4051800"/>
            <a:ext cx="2100900" cy="21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/>
          <p:nvPr/>
        </p:nvSpPr>
        <p:spPr>
          <a:xfrm>
            <a:off x="5131638" y="4830150"/>
            <a:ext cx="1458000" cy="5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Erstellen des Datensatzes</a:t>
            </a:r>
            <a:endParaRPr/>
          </a:p>
        </p:txBody>
      </p:sp>
      <p:sp>
        <p:nvSpPr>
          <p:cNvPr id="368" name="Google Shape;368;p21"/>
          <p:cNvSpPr txBox="1"/>
          <p:nvPr>
            <p:ph idx="1" type="body"/>
          </p:nvPr>
        </p:nvSpPr>
        <p:spPr>
          <a:xfrm>
            <a:off x="1371600" y="2334275"/>
            <a:ext cx="96012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4048" lvl="0" marL="38404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3600 Bilder</a:t>
            </a:r>
            <a:endParaRPr/>
          </a:p>
          <a:p>
            <a:pPr indent="-371348" lvl="0" marL="38404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600 Bilder pro Geste</a:t>
            </a:r>
            <a:endParaRPr/>
          </a:p>
          <a:p>
            <a:pPr indent="-384048" lvl="0" marL="38404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Format: 100 x 100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de-DE"/>
              <a:t>6 Gesten:</a:t>
            </a:r>
            <a:endParaRPr/>
          </a:p>
          <a:p>
            <a:pPr indent="457200" lvl="1" marL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de-DE" sz="2000"/>
              <a:t>0.</a:t>
            </a:r>
            <a:r>
              <a:rPr lang="de-DE"/>
              <a:t>	 Palm</a:t>
            </a:r>
            <a:endParaRPr/>
          </a:p>
          <a:p>
            <a:pPr indent="-457200" lvl="1" marL="987552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de-DE"/>
              <a:t>Peace</a:t>
            </a:r>
            <a:endParaRPr/>
          </a:p>
          <a:p>
            <a:pPr indent="-457200" lvl="1" marL="987552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de-DE"/>
              <a:t>Thumb</a:t>
            </a:r>
            <a:endParaRPr/>
          </a:p>
          <a:p>
            <a:pPr indent="-457200" lvl="1" marL="987552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de-DE"/>
              <a:t>Fist</a:t>
            </a:r>
            <a:endParaRPr/>
          </a:p>
          <a:p>
            <a:pPr indent="-457200" lvl="1" marL="987552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de-DE"/>
              <a:t>Ok</a:t>
            </a:r>
            <a:endParaRPr/>
          </a:p>
          <a:p>
            <a:pPr indent="-457200" lvl="1" marL="987552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de-DE"/>
              <a:t>L</a:t>
            </a:r>
            <a:endParaRPr/>
          </a:p>
        </p:txBody>
      </p:sp>
      <p:pic>
        <p:nvPicPr>
          <p:cNvPr id="369" name="Google Shape;3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4693" y="2171700"/>
            <a:ext cx="1193680" cy="119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8731" y="2171700"/>
            <a:ext cx="1193680" cy="119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2769" y="2171700"/>
            <a:ext cx="1193680" cy="119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4694" y="4019550"/>
            <a:ext cx="1193679" cy="119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8731" y="4019550"/>
            <a:ext cx="1193678" cy="119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82767" y="4019550"/>
            <a:ext cx="1193677" cy="119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1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7" name="Google Shape;377;p21"/>
          <p:cNvSpPr txBox="1"/>
          <p:nvPr/>
        </p:nvSpPr>
        <p:spPr>
          <a:xfrm>
            <a:off x="5274700" y="3365375"/>
            <a:ext cx="119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"/>
                <a:ea typeface="Roboto"/>
                <a:cs typeface="Roboto"/>
                <a:sym typeface="Roboto"/>
              </a:rPr>
              <a:t>palm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1"/>
          <p:cNvSpPr txBox="1"/>
          <p:nvPr/>
        </p:nvSpPr>
        <p:spPr>
          <a:xfrm>
            <a:off x="7028713" y="3365375"/>
            <a:ext cx="119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"/>
                <a:ea typeface="Roboto"/>
                <a:cs typeface="Roboto"/>
                <a:sym typeface="Roboto"/>
              </a:rPr>
              <a:t>peace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8782750" y="3365375"/>
            <a:ext cx="119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"/>
                <a:ea typeface="Roboto"/>
                <a:cs typeface="Roboto"/>
                <a:sym typeface="Roboto"/>
              </a:rPr>
              <a:t>thumb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5274650" y="5213225"/>
            <a:ext cx="119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"/>
                <a:ea typeface="Roboto"/>
                <a:cs typeface="Roboto"/>
                <a:sym typeface="Roboto"/>
              </a:rPr>
              <a:t>fist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028713" y="5213225"/>
            <a:ext cx="119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"/>
                <a:ea typeface="Roboto"/>
                <a:cs typeface="Roboto"/>
                <a:sym typeface="Roboto"/>
              </a:rPr>
              <a:t>ok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8782775" y="5213225"/>
            <a:ext cx="119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"/>
                <a:ea typeface="Roboto"/>
                <a:cs typeface="Roboto"/>
                <a:sym typeface="Roboto"/>
              </a:rPr>
              <a:t>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e1a6d4649_0_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Trainieren des CNN</a:t>
            </a:r>
            <a:endParaRPr/>
          </a:p>
        </p:txBody>
      </p:sp>
      <p:sp>
        <p:nvSpPr>
          <p:cNvPr id="388" name="Google Shape;388;g6e1a6d4649_0_9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6e1a6d4649_0_9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90" name="Google Shape;390;g6e1a6d464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200" y="1991025"/>
            <a:ext cx="7806001" cy="3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6e1a6d4649_0_9"/>
          <p:cNvSpPr txBox="1"/>
          <p:nvPr/>
        </p:nvSpPr>
        <p:spPr>
          <a:xfrm>
            <a:off x="2269200" y="5831100"/>
            <a:ext cx="78060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latin typeface="Libre Franklin"/>
                <a:ea typeface="Libre Franklin"/>
                <a:cs typeface="Libre Franklin"/>
                <a:sym typeface="Libre Franklin"/>
              </a:rPr>
              <a:t>Aufbau unseres CNN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600"/>
              <a:t>Quelle:</a:t>
            </a:r>
            <a:r>
              <a:rPr i="1" lang="de-DE" sz="1600" u="sng">
                <a:hlinkClick r:id="rId4"/>
              </a:rPr>
              <a:t>https://www.quora.com/What-is-max-pooling-in-convolutional-neural-networks</a:t>
            </a:r>
            <a:br>
              <a:rPr i="1" lang="de-DE" sz="1600"/>
            </a:br>
            <a:r>
              <a:rPr i="1" lang="de-DE" sz="1600"/>
              <a:t>(Aufgerufen am 27.01.2020)</a:t>
            </a:r>
            <a:endParaRPr i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2" name="Google Shape;392;g6e1a6d4649_0_9"/>
          <p:cNvSpPr txBox="1"/>
          <p:nvPr/>
        </p:nvSpPr>
        <p:spPr>
          <a:xfrm>
            <a:off x="7325600" y="4908900"/>
            <a:ext cx="3701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cd2ed2e84_0_19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Trainieren des CNN</a:t>
            </a:r>
            <a:endParaRPr/>
          </a:p>
        </p:txBody>
      </p:sp>
      <p:sp>
        <p:nvSpPr>
          <p:cNvPr id="398" name="Google Shape;398;g7cd2ed2e84_0_194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7cd2ed2e84_0_194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0" name="Google Shape;400;g7cd2ed2e84_0_194"/>
          <p:cNvSpPr txBox="1"/>
          <p:nvPr/>
        </p:nvSpPr>
        <p:spPr>
          <a:xfrm>
            <a:off x="8205050" y="4294738"/>
            <a:ext cx="2948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latin typeface="Libre Franklin"/>
                <a:ea typeface="Libre Franklin"/>
                <a:cs typeface="Libre Franklin"/>
                <a:sym typeface="Libre Franklin"/>
              </a:rPr>
              <a:t>Accuracy Score: 99,22%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1" name="Google Shape;401;g7cd2ed2e84_0_194"/>
          <p:cNvSpPr txBox="1"/>
          <p:nvPr>
            <p:ph idx="1" type="body"/>
          </p:nvPr>
        </p:nvSpPr>
        <p:spPr>
          <a:xfrm>
            <a:off x="1371600" y="2026225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sehr gute Ergebnisse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lediglich das OK wurde einige Male falsch erkannt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/>
              <a:t>Confusion Matrix: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7cd2ed2e84_0_194"/>
          <p:cNvSpPr txBox="1"/>
          <p:nvPr/>
        </p:nvSpPr>
        <p:spPr>
          <a:xfrm>
            <a:off x="1441750" y="5986950"/>
            <a:ext cx="5289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 u="sng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3" name="Google Shape;403;g7cd2ed2e84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38" y="3624438"/>
            <a:ext cx="54959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e1a6d4649_0_2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Demo: Maschinelles Lernen (Video)</a:t>
            </a:r>
            <a:endParaRPr/>
          </a:p>
        </p:txBody>
      </p:sp>
      <p:sp>
        <p:nvSpPr>
          <p:cNvPr id="409" name="Google Shape;409;g6e1a6d4649_0_21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6e1a6d4649_0_21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11" name="Google Shape;411;g6e1a6d4649_0_21" title="HandRecognition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900" y="1772950"/>
            <a:ext cx="6361675" cy="47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ceb7528da_3_0"/>
          <p:cNvSpPr txBox="1"/>
          <p:nvPr>
            <p:ph type="title"/>
          </p:nvPr>
        </p:nvSpPr>
        <p:spPr>
          <a:xfrm>
            <a:off x="1400250" y="28705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Demo: Maschinelles Lernen - Anwendungsbeispiel (Video)</a:t>
            </a:r>
            <a:endParaRPr/>
          </a:p>
        </p:txBody>
      </p:sp>
      <p:sp>
        <p:nvSpPr>
          <p:cNvPr id="417" name="Google Shape;417;g7ceb7528da_3_0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7ceb7528da_3_0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19" name="Google Shape;419;g7ceb7528da_3_0" title="PowerPointDemo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525" y="1772950"/>
            <a:ext cx="7672955" cy="47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/>
          <p:nvPr>
            <p:ph type="title"/>
          </p:nvPr>
        </p:nvSpPr>
        <p:spPr>
          <a:xfrm>
            <a:off x="816425" y="650825"/>
            <a:ext cx="109413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Bewertung des Machine-Learning-Ansatzes</a:t>
            </a:r>
            <a:endParaRPr/>
          </a:p>
        </p:txBody>
      </p:sp>
      <p:sp>
        <p:nvSpPr>
          <p:cNvPr id="425" name="Google Shape;425;p4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9447" lvl="0" marL="38404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de-DE" sz="2400"/>
              <a:t>Sehr gute Ergebnisse</a:t>
            </a:r>
            <a:endParaRPr sz="2400"/>
          </a:p>
          <a:p>
            <a:pPr indent="-409447" lvl="0" marL="38404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Durch Background Subtraction: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de-DE" sz="2400"/>
              <a:t>unabhängig von Hautfarbe und Hintergrund</a:t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9447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de-DE" sz="2400"/>
              <a:t>Durch Background Subtraction:</a:t>
            </a:r>
            <a:endParaRPr sz="2400"/>
          </a:p>
          <a:p>
            <a:pPr indent="-381000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de-DE" sz="2400"/>
              <a:t>Lichtverhältnisse spielen immer noch eine Rolle</a:t>
            </a:r>
            <a:endParaRPr sz="2400"/>
          </a:p>
        </p:txBody>
      </p:sp>
      <p:sp>
        <p:nvSpPr>
          <p:cNvPr id="426" name="Google Shape;426;p4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8" name="Google Shape;428;p4"/>
          <p:cNvSpPr/>
          <p:nvPr/>
        </p:nvSpPr>
        <p:spPr>
          <a:xfrm>
            <a:off x="816425" y="2322300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9" name="Google Shape;429;p4"/>
          <p:cNvSpPr/>
          <p:nvPr/>
        </p:nvSpPr>
        <p:spPr>
          <a:xfrm>
            <a:off x="816425" y="4432915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d2ed2e84_0_14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600"/>
              <a:t>Use Case: </a:t>
            </a:r>
            <a:r>
              <a:rPr lang="de-DE" sz="3600"/>
              <a:t>Steuern eines Computers durch Gesten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91" name="Google Shape;91;g7cd2ed2e84_0_14"/>
          <p:cNvSpPr txBox="1"/>
          <p:nvPr>
            <p:ph idx="4294967295" type="body"/>
          </p:nvPr>
        </p:nvSpPr>
        <p:spPr>
          <a:xfrm>
            <a:off x="898075" y="2286000"/>
            <a:ext cx="10287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Beschränkung auf:</a:t>
            </a:r>
            <a:br>
              <a:rPr lang="de-DE" sz="2400"/>
            </a:br>
            <a:endParaRPr sz="2400"/>
          </a:p>
          <a:p>
            <a:pPr indent="-409447" lvl="0" marL="38404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de-DE" sz="2400"/>
              <a:t>Steuern einer Powerpoint-Präsentation durch vordefinierte Handgesten</a:t>
            </a:r>
            <a:endParaRPr sz="2400"/>
          </a:p>
          <a:p>
            <a:pPr indent="-409447" lvl="0" marL="384048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de-DE" sz="2400"/>
              <a:t>Steuern der Lautstärke durch Fingeranzahl</a:t>
            </a:r>
            <a:endParaRPr sz="2400"/>
          </a:p>
          <a:p>
            <a:pPr indent="-257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400"/>
          </a:p>
        </p:txBody>
      </p:sp>
      <p:sp>
        <p:nvSpPr>
          <p:cNvPr id="92" name="Google Shape;92;g7cd2ed2e84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f0a0dfa0_0_5"/>
          <p:cNvSpPr txBox="1"/>
          <p:nvPr>
            <p:ph type="title"/>
          </p:nvPr>
        </p:nvSpPr>
        <p:spPr>
          <a:xfrm>
            <a:off x="1371600" y="685800"/>
            <a:ext cx="9601200" cy="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Fazit</a:t>
            </a:r>
            <a:endParaRPr/>
          </a:p>
        </p:txBody>
      </p:sp>
      <p:sp>
        <p:nvSpPr>
          <p:cNvPr id="435" name="Google Shape;435;g6df0a0dfa0_0_5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6df0a0dfa0_0_5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7" name="Google Shape;437;g6df0a0dfa0_0_5"/>
          <p:cNvSpPr txBox="1"/>
          <p:nvPr>
            <p:ph idx="1" type="body"/>
          </p:nvPr>
        </p:nvSpPr>
        <p:spPr>
          <a:xfrm>
            <a:off x="885200" y="1582625"/>
            <a:ext cx="8994900" cy="473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de-DE" sz="2000"/>
              <a:t>Background-Subtraction ermöglicht gute Segmentierung auf Kosten von </a:t>
            </a:r>
            <a:r>
              <a:rPr lang="de-DE" sz="2000"/>
              <a:t>Flexibilität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de-DE" sz="2000"/>
              <a:t>Händische Methode eignet sich, um einfache Gesten zu erkennen und </a:t>
            </a:r>
            <a:r>
              <a:rPr lang="de-DE" sz="2000" u="sng"/>
              <a:t>erfüllt somit den Anwendungsfall</a:t>
            </a:r>
            <a:endParaRPr sz="2000" u="sng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de-DE" sz="2000"/>
              <a:t>Jedoch eher unzuverlässig und nur schwer für komplexere Gesten realisierbar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de-DE" sz="2000"/>
              <a:t>Machine Learning bietet die zuverlässigste Methode, um Gesten zu erkennen und </a:t>
            </a:r>
            <a:r>
              <a:rPr lang="de-DE" sz="2000" u="sng"/>
              <a:t>erfüllt somit ebenfalls den  Anwendungsfall</a:t>
            </a:r>
            <a:endParaRPr sz="2000"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38" name="Google Shape;438;g6df0a0dfa0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267" y="4895113"/>
            <a:ext cx="1193677" cy="1193677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60000" dist="104775">
              <a:srgbClr val="000000">
                <a:alpha val="26000"/>
              </a:srgbClr>
            </a:outerShdw>
          </a:effectLst>
        </p:spPr>
      </p:pic>
      <p:pic>
        <p:nvPicPr>
          <p:cNvPr id="439" name="Google Shape;439;g6df0a0dfa0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775" y="3061525"/>
            <a:ext cx="2012675" cy="15790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60000" dist="104775">
              <a:srgbClr val="000000">
                <a:alpha val="26000"/>
              </a:srgbClr>
            </a:outerShdw>
          </a:effectLst>
        </p:spPr>
      </p:pic>
      <p:pic>
        <p:nvPicPr>
          <p:cNvPr descr="Ein Bild, das stehend enthält.&#10;&#10;Automatisch generierte Beschreibung" id="440" name="Google Shape;440;g6df0a0dfa0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1775" y="1296525"/>
            <a:ext cx="2012675" cy="158180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60000" dist="104775">
              <a:srgbClr val="000000">
                <a:alpha val="26000"/>
              </a:srgbClr>
            </a:outerShdw>
          </a:effectLst>
        </p:spPr>
      </p:pic>
      <p:pic>
        <p:nvPicPr>
          <p:cNvPr id="441" name="Google Shape;441;g6df0a0dfa0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4875" y="3141725"/>
            <a:ext cx="404700" cy="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6df0a0dfa0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2550" y="5109750"/>
            <a:ext cx="404700" cy="4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df0a0dfa0_0_70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448" name="Google Shape;448;g6df0a0dfa0_0_704"/>
          <p:cNvSpPr txBox="1"/>
          <p:nvPr>
            <p:ph idx="1" type="body"/>
          </p:nvPr>
        </p:nvSpPr>
        <p:spPr>
          <a:xfrm>
            <a:off x="1154675" y="2111050"/>
            <a:ext cx="9818100" cy="375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KI selbstständig neuen Hintergrund erfassen lassen, falls keine Geste erkannt wird …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de-DE" sz="2400"/>
              <a:t>… oder andere Methode zur Segmentierung verwenden (Deep Learning)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■"/>
            </a:pPr>
            <a:r>
              <a:rPr lang="de-DE" sz="2400"/>
              <a:t>Händische und maschinelle Methode verbinden, um noch besser Gesten zu erkennen</a:t>
            </a:r>
            <a:endParaRPr sz="2400"/>
          </a:p>
        </p:txBody>
      </p:sp>
      <p:sp>
        <p:nvSpPr>
          <p:cNvPr id="449" name="Google Shape;449;g6df0a0dfa0_0_704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6df0a0dfa0_0_704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2ed2e84_0_206"/>
          <p:cNvSpPr txBox="1"/>
          <p:nvPr>
            <p:ph idx="4294967295" type="ctrTitle"/>
          </p:nvPr>
        </p:nvSpPr>
        <p:spPr>
          <a:xfrm>
            <a:off x="415650" y="1820308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/>
              <a:t>Vielen Dank für Ihre Aufmerksamkeit</a:t>
            </a:r>
            <a:endParaRPr sz="6000"/>
          </a:p>
        </p:txBody>
      </p:sp>
      <p:sp>
        <p:nvSpPr>
          <p:cNvPr id="456" name="Google Shape;456;g7cd2ed2e84_0_206"/>
          <p:cNvSpPr txBox="1"/>
          <p:nvPr>
            <p:ph idx="1" type="body"/>
          </p:nvPr>
        </p:nvSpPr>
        <p:spPr>
          <a:xfrm>
            <a:off x="568000" y="6180925"/>
            <a:ext cx="26244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Medienverarbeitung </a:t>
            </a:r>
            <a:endParaRPr/>
          </a:p>
        </p:txBody>
      </p:sp>
      <p:sp>
        <p:nvSpPr>
          <p:cNvPr id="457" name="Google Shape;457;g7cd2ed2e84_0_206"/>
          <p:cNvSpPr txBox="1"/>
          <p:nvPr>
            <p:ph idx="1" type="body"/>
          </p:nvPr>
        </p:nvSpPr>
        <p:spPr>
          <a:xfrm>
            <a:off x="9474150" y="6180925"/>
            <a:ext cx="26244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Gruppe C</a:t>
            </a:r>
            <a:endParaRPr/>
          </a:p>
        </p:txBody>
      </p:sp>
      <p:sp>
        <p:nvSpPr>
          <p:cNvPr id="458" name="Google Shape;458;g7cd2ed2e84_0_206"/>
          <p:cNvSpPr txBox="1"/>
          <p:nvPr>
            <p:ph idx="1" type="body"/>
          </p:nvPr>
        </p:nvSpPr>
        <p:spPr>
          <a:xfrm>
            <a:off x="4936200" y="6180925"/>
            <a:ext cx="26244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28.01.2020</a:t>
            </a:r>
            <a:endParaRPr/>
          </a:p>
        </p:txBody>
      </p:sp>
      <p:sp>
        <p:nvSpPr>
          <p:cNvPr id="459" name="Google Shape;459;g7cd2ed2e84_0_2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cd2ed2e84_0_218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Quellen der verwendeten Bibliotheken</a:t>
            </a:r>
            <a:endParaRPr/>
          </a:p>
        </p:txBody>
      </p:sp>
      <p:sp>
        <p:nvSpPr>
          <p:cNvPr id="465" name="Google Shape;465;g7cd2ed2e84_0_218"/>
          <p:cNvSpPr txBox="1"/>
          <p:nvPr>
            <p:ph idx="1" type="body"/>
          </p:nvPr>
        </p:nvSpPr>
        <p:spPr>
          <a:xfrm>
            <a:off x="898075" y="2286000"/>
            <a:ext cx="107418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de-DE" sz="2400"/>
              <a:t>Pynput 1.6.6:</a:t>
            </a:r>
            <a:br>
              <a:rPr lang="de-DE" sz="2400"/>
            </a:br>
            <a:r>
              <a:rPr lang="de-DE" sz="2400" u="sng">
                <a:solidFill>
                  <a:schemeClr val="hlink"/>
                </a:solidFill>
                <a:hlinkClick r:id="rId3"/>
              </a:rPr>
              <a:t>https://pypi.org/project/pynphttps://pypi.org/project/pynput/ut/</a:t>
            </a:r>
            <a:br>
              <a:rPr lang="de-DE" sz="2400"/>
            </a:br>
            <a:r>
              <a:rPr lang="de-DE" sz="2400"/>
              <a:t>(Aufgerufen am 24.01.2020)</a:t>
            </a:r>
            <a:endParaRPr sz="2400"/>
          </a:p>
          <a:p>
            <a:pPr indent="-257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400"/>
          </a:p>
          <a:p>
            <a:pPr indent="-257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de-DE" sz="2400"/>
              <a:t>Pywin32:</a:t>
            </a:r>
            <a:br>
              <a:rPr lang="de-DE" sz="2400"/>
            </a:br>
            <a:r>
              <a:rPr lang="de-DE" sz="2400" u="sng">
                <a:solidFill>
                  <a:schemeClr val="hlink"/>
                </a:solidFill>
                <a:hlinkClick r:id="rId4"/>
              </a:rPr>
              <a:t>https://pypi.org/project/pywinhttps://pypi.org/project/pywin32/32/</a:t>
            </a:r>
            <a:br>
              <a:rPr lang="de-DE" sz="2400"/>
            </a:br>
            <a:r>
              <a:rPr lang="de-DE" sz="2400"/>
              <a:t>(Aufgerufen am 24.01.2020)</a:t>
            </a:r>
            <a:endParaRPr sz="2400"/>
          </a:p>
        </p:txBody>
      </p:sp>
      <p:sp>
        <p:nvSpPr>
          <p:cNvPr id="466" name="Google Shape;466;g7cd2ed2e84_0_2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d2ed2e84_0_2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Vorgehensweise</a:t>
            </a:r>
            <a:endParaRPr/>
          </a:p>
        </p:txBody>
      </p:sp>
      <p:sp>
        <p:nvSpPr>
          <p:cNvPr id="98" name="Google Shape;98;g7cd2ed2e84_0_25"/>
          <p:cNvSpPr txBox="1"/>
          <p:nvPr>
            <p:ph idx="1" type="body"/>
          </p:nvPr>
        </p:nvSpPr>
        <p:spPr>
          <a:xfrm>
            <a:off x="1295400" y="2171700"/>
            <a:ext cx="6647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Segmentierung der Hand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Erkennung von vordefinierten Gesten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de-DE" sz="2400"/>
              <a:t>Ausführung von zugeordneten Aktionen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de-DE" sz="2400"/>
              <a:t>Pynput 1.6.6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de-DE" sz="2400"/>
              <a:t>Pywin32 API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de-DE" sz="2400"/>
              <a:t>Bash Commands</a:t>
            </a:r>
            <a:endParaRPr sz="2400"/>
          </a:p>
        </p:txBody>
      </p:sp>
      <p:sp>
        <p:nvSpPr>
          <p:cNvPr id="99" name="Google Shape;99;g7cd2ed2e84_0_25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g7cd2ed2e84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25" y="1735716"/>
            <a:ext cx="1890608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7cd2ed2e84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0492" y="3618488"/>
            <a:ext cx="1193677" cy="119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7cd2ed2e84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5713" y="5209048"/>
            <a:ext cx="1423225" cy="1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7cd2ed2e84_0_25"/>
          <p:cNvSpPr/>
          <p:nvPr/>
        </p:nvSpPr>
        <p:spPr>
          <a:xfrm rot="5400000">
            <a:off x="9029875" y="3189850"/>
            <a:ext cx="594900" cy="4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>
            <a:noFill/>
          </a:ln>
          <a:effectLst>
            <a:outerShdw blurRad="85725" rotWithShape="0" algn="bl" dir="4020000" dist="85725">
              <a:srgbClr val="000000">
                <a:alpha val="3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g7cd2ed2e84_0_25"/>
          <p:cNvSpPr/>
          <p:nvPr/>
        </p:nvSpPr>
        <p:spPr>
          <a:xfrm rot="5400000">
            <a:off x="9053275" y="4787625"/>
            <a:ext cx="548100" cy="4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>
            <a:noFill/>
          </a:ln>
          <a:effectLst>
            <a:outerShdw blurRad="85725" rotWithShape="0" algn="bl" dir="4020000" dist="85725">
              <a:srgbClr val="000000">
                <a:alpha val="3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" name="Google Shape;105;g7cd2ed2e84_0_25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e02e1d33a_0_27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3 Ansätze zum Segmentieren der Hand</a:t>
            </a:r>
            <a:endParaRPr/>
          </a:p>
        </p:txBody>
      </p:sp>
      <p:sp>
        <p:nvSpPr>
          <p:cNvPr id="111" name="Google Shape;111;g6e02e1d33a_0_27"/>
          <p:cNvSpPr txBox="1"/>
          <p:nvPr>
            <p:ph idx="4294967295" type="ctrTitle"/>
          </p:nvPr>
        </p:nvSpPr>
        <p:spPr>
          <a:xfrm>
            <a:off x="415650" y="1820308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/>
              <a:t>Segmentierung</a:t>
            </a:r>
            <a:endParaRPr sz="6000"/>
          </a:p>
        </p:txBody>
      </p:sp>
      <p:sp>
        <p:nvSpPr>
          <p:cNvPr id="112" name="Google Shape;112;g6e02e1d33a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i="1" lang="de-DE"/>
              <a:t>Erster Ansatz</a:t>
            </a:r>
            <a:r>
              <a:rPr lang="de-DE"/>
              <a:t>: Hautfarbe erkennen</a:t>
            </a:r>
            <a:endParaRPr/>
          </a:p>
        </p:txBody>
      </p:sp>
      <p:pic>
        <p:nvPicPr>
          <p:cNvPr id="118" name="Google Shape;11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1" y="2334126"/>
            <a:ext cx="2602330" cy="348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646" y="2334126"/>
            <a:ext cx="2602330" cy="348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5691" y="2334126"/>
            <a:ext cx="2773828" cy="348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4151968" y="3837164"/>
            <a:ext cx="799381" cy="4830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783688" y="3837164"/>
            <a:ext cx="799381" cy="4830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e19b60081_0_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Farbbasierte Segmentierung</a:t>
            </a:r>
            <a:endParaRPr/>
          </a:p>
        </p:txBody>
      </p:sp>
      <p:sp>
        <p:nvSpPr>
          <p:cNvPr id="130" name="Google Shape;130;g6e19b60081_0_5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g6e19b6008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294" y="4047928"/>
            <a:ext cx="2904479" cy="119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6e19b60081_0_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50" y="3227062"/>
            <a:ext cx="2170200" cy="28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6e19b60081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4605" y="3227062"/>
            <a:ext cx="2170386" cy="2831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6e19b60081_0_5"/>
          <p:cNvSpPr/>
          <p:nvPr/>
        </p:nvSpPr>
        <p:spPr>
          <a:xfrm>
            <a:off x="3020121" y="4446991"/>
            <a:ext cx="666300" cy="3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" name="Google Shape;135;g6e19b60081_0_5"/>
          <p:cNvSpPr txBox="1"/>
          <p:nvPr/>
        </p:nvSpPr>
        <p:spPr>
          <a:xfrm>
            <a:off x="723700" y="1707800"/>
            <a:ext cx="101148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Konvertierung</a:t>
            </a: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HSV-Farbraum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Filter basierend auf </a:t>
            </a: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Farbspektrum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g6e19b60081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92120" y="3165275"/>
            <a:ext cx="2350881" cy="295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6e19b60081_0_5"/>
          <p:cNvSpPr/>
          <p:nvPr/>
        </p:nvSpPr>
        <p:spPr>
          <a:xfrm>
            <a:off x="6147576" y="4446916"/>
            <a:ext cx="2904600" cy="3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" name="Google Shape;138;g6e19b60081_0_5"/>
          <p:cNvSpPr txBox="1"/>
          <p:nvPr/>
        </p:nvSpPr>
        <p:spPr>
          <a:xfrm>
            <a:off x="701400" y="6075711"/>
            <a:ext cx="2170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Aufnahme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6e19b60081_0_5"/>
          <p:cNvSpPr txBox="1"/>
          <p:nvPr/>
        </p:nvSpPr>
        <p:spPr>
          <a:xfrm>
            <a:off x="3734761" y="6075711"/>
            <a:ext cx="2170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HSV </a:t>
            </a:r>
            <a:r>
              <a:rPr lang="de-DE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Farbraum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6e19b60081_0_5"/>
          <p:cNvSpPr txBox="1"/>
          <p:nvPr/>
        </p:nvSpPr>
        <p:spPr>
          <a:xfrm>
            <a:off x="9292062" y="6121004"/>
            <a:ext cx="235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Maske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g6e19b60081_0_5"/>
          <p:cNvSpPr txBox="1"/>
          <p:nvPr>
            <p:ph idx="12" type="sldNum"/>
          </p:nvPr>
        </p:nvSpPr>
        <p:spPr>
          <a:xfrm>
            <a:off x="10298045" y="6513410"/>
            <a:ext cx="1593900" cy="4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1457750" y="55965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de-DE"/>
              <a:t>Bewertung von Farberkennung</a:t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4282775" y="1822190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210125" y="1822200"/>
            <a:ext cx="400800" cy="34950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610925" y="1727575"/>
            <a:ext cx="33696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Funktioniert gut bei neutralem Licht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150" y="2971375"/>
            <a:ext cx="3697200" cy="23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775" y="2931625"/>
            <a:ext cx="3697123" cy="2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>
            <p:ph idx="12" type="sldNum"/>
          </p:nvPr>
        </p:nvSpPr>
        <p:spPr>
          <a:xfrm>
            <a:off x="10523811" y="64866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54" name="Google Shape;154;p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575" y="2931637"/>
            <a:ext cx="1823700" cy="24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6353" y="2931690"/>
            <a:ext cx="1944072" cy="24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8282250" y="1822190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4798000" y="1727575"/>
            <a:ext cx="32241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Probleme bei Überbelichtung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8839575" y="1727575"/>
            <a:ext cx="31398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Probleme bei farbigem Licht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1309500" y="5967290"/>
            <a:ext cx="400800" cy="3495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710300" y="5857800"/>
            <a:ext cx="10180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Kann nur einen Ton von Hautfarbe erkennen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i="1" lang="de-DE"/>
              <a:t>Zweiter Ansatz</a:t>
            </a:r>
            <a:r>
              <a:rPr lang="de-DE"/>
              <a:t>: Kantenerkennung</a:t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12550" y="1448475"/>
            <a:ext cx="11766900" cy="2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650" y="1947675"/>
            <a:ext cx="3286125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475" y="1947675"/>
            <a:ext cx="3286125" cy="43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/>
          <p:nvPr/>
        </p:nvSpPr>
        <p:spPr>
          <a:xfrm>
            <a:off x="5415321" y="3896925"/>
            <a:ext cx="1353600" cy="4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